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9"/>
  </p:notesMasterIdLst>
  <p:sldIdLst>
    <p:sldId id="257" r:id="rId2"/>
    <p:sldId id="377" r:id="rId3"/>
    <p:sldId id="259" r:id="rId4"/>
    <p:sldId id="361" r:id="rId5"/>
    <p:sldId id="376" r:id="rId6"/>
    <p:sldId id="379" r:id="rId7"/>
    <p:sldId id="380" r:id="rId8"/>
    <p:sldId id="261" r:id="rId9"/>
    <p:sldId id="362" r:id="rId10"/>
    <p:sldId id="262" r:id="rId11"/>
    <p:sldId id="263" r:id="rId12"/>
    <p:sldId id="276" r:id="rId13"/>
    <p:sldId id="359" r:id="rId14"/>
    <p:sldId id="369" r:id="rId15"/>
    <p:sldId id="326" r:id="rId16"/>
    <p:sldId id="370" r:id="rId17"/>
    <p:sldId id="363" r:id="rId18"/>
    <p:sldId id="366" r:id="rId19"/>
    <p:sldId id="378" r:id="rId20"/>
    <p:sldId id="371" r:id="rId21"/>
    <p:sldId id="374" r:id="rId22"/>
    <p:sldId id="368" r:id="rId23"/>
    <p:sldId id="364" r:id="rId24"/>
    <p:sldId id="367" r:id="rId25"/>
    <p:sldId id="372" r:id="rId26"/>
    <p:sldId id="373" r:id="rId27"/>
    <p:sldId id="375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110" d="100"/>
          <a:sy n="110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3178" tIns="46589" rIns="93178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178" tIns="46589" rIns="93178" bIns="46589" rtlCol="0"/>
          <a:lstStyle>
            <a:lvl1pPr algn="r">
              <a:defRPr sz="1200"/>
            </a:lvl1pPr>
          </a:lstStyle>
          <a:p>
            <a:fld id="{D0954683-45A6-4858-AFE1-E6F47C0CA679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8" tIns="46589" rIns="93178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8" tIns="46589" rIns="93178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78" tIns="46589" rIns="93178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78" tIns="46589" rIns="93178" bIns="46589" rtlCol="0" anchor="b"/>
          <a:lstStyle>
            <a:lvl1pPr algn="r">
              <a:defRPr sz="1200"/>
            </a:lvl1pPr>
          </a:lstStyle>
          <a:p>
            <a:fld id="{92C9A23D-0EE3-4A72-84F5-42F8DFA246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9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0447">
              <a:defRPr/>
            </a:pPr>
            <a:fld id="{96F54DC3-2422-4DAD-9B37-27081894EEBB}" type="slidenum">
              <a:rPr lang="en-US" smtClean="0"/>
              <a:pPr defTabSz="930447"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041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North pines</a:t>
            </a:r>
            <a:r>
              <a:rPr lang="en-US" baseline="0" dirty="0" smtClean="0"/>
              <a:t> example??</a:t>
            </a:r>
          </a:p>
          <a:p>
            <a:r>
              <a:rPr lang="en-US" baseline="0" dirty="0" smtClean="0"/>
              <a:t>- Different pay for different positions…. Through hiring process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78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844" indent="-17184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5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0447">
              <a:defRPr/>
            </a:pPr>
            <a:fld id="{96F54DC3-2422-4DAD-9B37-27081894EEBB}" type="slidenum">
              <a:rPr lang="en-US" smtClean="0"/>
              <a:pPr defTabSz="930447">
                <a:defRPr/>
              </a:pPr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9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641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8747">
              <a:defRPr/>
            </a:pPr>
            <a:fld id="{221EBA38-F8FC-43AF-9622-806F7B826C50}" type="slidenum">
              <a:rPr lang="en-US" smtClean="0"/>
              <a:pPr defTabSz="928747">
                <a:defRPr/>
              </a:pPr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739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641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8747">
              <a:defRPr/>
            </a:pPr>
            <a:fld id="{221EBA38-F8FC-43AF-9622-806F7B826C50}" type="slidenum">
              <a:rPr lang="en-US" smtClean="0"/>
              <a:pPr defTabSz="928747">
                <a:defRPr/>
              </a:pPr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3952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844" indent="-171844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1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5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68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06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9A23D-0EE3-4A72-84F5-42F8DFA246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3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C009D4-2AD7-4872-8AD5-3E463BFB4A7E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6485B7-A205-49CC-AEB0-4A7E3A7907A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0" y="381000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Whitefish Bay </a:t>
            </a:r>
          </a:p>
          <a:p>
            <a:pPr algn="ctr" eaLnBrk="0" hangingPunct="0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Instructional Employees Compensation Model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257300" y="4191000"/>
            <a:ext cx="6629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March 26, 2014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0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Sample Uniform Salary Schedule</a:t>
            </a:r>
            <a:endParaRPr lang="en-US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115665"/>
              </p:ext>
            </p:extLst>
          </p:nvPr>
        </p:nvGraphicFramePr>
        <p:xfrm>
          <a:off x="346817" y="2002564"/>
          <a:ext cx="8229603" cy="2759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394"/>
                <a:gridCol w="645051"/>
                <a:gridCol w="582627"/>
                <a:gridCol w="582627"/>
                <a:gridCol w="645051"/>
                <a:gridCol w="582627"/>
                <a:gridCol w="645051"/>
                <a:gridCol w="645051"/>
                <a:gridCol w="645051"/>
                <a:gridCol w="645051"/>
                <a:gridCol w="821920"/>
                <a:gridCol w="645051"/>
                <a:gridCol w="645051"/>
              </a:tblGrid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Step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BA+6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BA+12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BA+18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BA+24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BA+30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MA+6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MA+12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MA+18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MA+24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MA+30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39,573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40,335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41,032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41,858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42,620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43,382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44,144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44,936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45,734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46,661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47,588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48,514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40,103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40,865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41,625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42,389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44,042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44,936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45,799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46,594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47,521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48,779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50,040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40,765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41,527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42,290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43,051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43,812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44,774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45,799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46,726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47,521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48,449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49,973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51,494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41,847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42,610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43,372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44,134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44,894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45,855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46,991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47,917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48,714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49,641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51,230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52,818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42,932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43,694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44,456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45,220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45,979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46,940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48,183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49,906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50,833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52,488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54,146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44,017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44,778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45,539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46,302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47,063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50,305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51,098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52,024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53,746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55,466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45,860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46,624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47,385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48,147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49,107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50,568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51,496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52,291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53,228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55,005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56,799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46,945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47,707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48,468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49,232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50,191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51,760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52,689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53,482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54,409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56,264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58,119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48,028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48,789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49,552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50,314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51,274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52,952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53,879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54,674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55,600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57,523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59,438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49,219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49,981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50,744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51,506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52,465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54,210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55,933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56,860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58,846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60,838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51,175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51,935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52,698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53,658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55,468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56,528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57,323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58,251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60,304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62,357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52,367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53,127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53,890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54,983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56,860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58,052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58,846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59,774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61,891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64,016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53,592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54,352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55,115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56,342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58,284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59,608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60,470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61,431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63,615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65,804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54,851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55,613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56,374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57,732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59,774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61,232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62,158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63,152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65,404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67,653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56,142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56,903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57,697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59,188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61,397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62,987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63,981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65,008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67,327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69,646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  <a:tr h="16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59,089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60,777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63,151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64,907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66,032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67,093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69,577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72,050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42" marR="6242" marT="6242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5029200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 sample… not Whitefish Bay’s old schedule.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Vertical steps represent pay for added year of service.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Horizontal steps represent pay for additional education.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Vertical and horizontal step movement is automatic – the school district has committed itself to pay the salary increases inherent in step movement.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1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/>
                <a:cs typeface="Times New Roman" pitchFamily="18" charset="0"/>
              </a:rPr>
              <a:t>The </a:t>
            </a:r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Previous </a:t>
            </a:r>
            <a:b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Uniform </a:t>
            </a:r>
            <a:r>
              <a:rPr lang="en-US" sz="3600" b="1" dirty="0">
                <a:solidFill>
                  <a:schemeClr val="tx1"/>
                </a:solidFill>
                <a:effectLst/>
                <a:cs typeface="Times New Roman" pitchFamily="18" charset="0"/>
              </a:rPr>
              <a:t>Salary Schedule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562600"/>
          </a:xfrm>
        </p:spPr>
        <p:txBody>
          <a:bodyPr>
            <a:noAutofit/>
          </a:bodyPr>
          <a:lstStyle/>
          <a:p>
            <a:r>
              <a:rPr lang="en-US" sz="2700" dirty="0" smtClean="0">
                <a:latin typeface="+mj-lt"/>
                <a:cs typeface="Times New Roman" pitchFamily="18" charset="0"/>
              </a:rPr>
              <a:t>Problems:</a:t>
            </a:r>
          </a:p>
          <a:p>
            <a:pPr lvl="1"/>
            <a:r>
              <a:rPr lang="en-US" sz="2700" dirty="0" smtClean="0">
                <a:latin typeface="+mj-lt"/>
                <a:cs typeface="Times New Roman" pitchFamily="18" charset="0"/>
              </a:rPr>
              <a:t>Pay increases were automatic--   School </a:t>
            </a:r>
            <a:r>
              <a:rPr lang="en-US" sz="2700" dirty="0">
                <a:latin typeface="+mj-lt"/>
                <a:cs typeface="Times New Roman" pitchFamily="18" charset="0"/>
              </a:rPr>
              <a:t>boards and administration lacked control over </a:t>
            </a:r>
            <a:r>
              <a:rPr lang="en-US" sz="2700" dirty="0" smtClean="0">
                <a:latin typeface="+mj-lt"/>
                <a:cs typeface="Times New Roman" pitchFamily="18" charset="0"/>
              </a:rPr>
              <a:t>continuing </a:t>
            </a:r>
            <a:r>
              <a:rPr lang="en-US" sz="2700" dirty="0">
                <a:latin typeface="+mj-lt"/>
                <a:cs typeface="Times New Roman" pitchFamily="18" charset="0"/>
              </a:rPr>
              <a:t>education yet paid increased salaries for it</a:t>
            </a:r>
            <a:r>
              <a:rPr lang="en-US" sz="2700" dirty="0" smtClean="0">
                <a:latin typeface="+mj-lt"/>
                <a:cs typeface="Times New Roman" pitchFamily="18" charset="0"/>
              </a:rPr>
              <a:t>.</a:t>
            </a:r>
          </a:p>
          <a:p>
            <a:pPr lvl="1"/>
            <a:r>
              <a:rPr lang="en-US" sz="2700" dirty="0" smtClean="0">
                <a:latin typeface="+mj-lt"/>
                <a:cs typeface="Times New Roman" pitchFamily="18" charset="0"/>
              </a:rPr>
              <a:t>Sustainability- State resources &amp; ability to pay</a:t>
            </a:r>
          </a:p>
          <a:p>
            <a:pPr lvl="2"/>
            <a:r>
              <a:rPr lang="en-US" sz="2700" dirty="0" smtClean="0">
                <a:latin typeface="+mj-lt"/>
                <a:cs typeface="Times New Roman" pitchFamily="18" charset="0"/>
              </a:rPr>
              <a:t>We used to have approximately $500,000 for compensation increases.</a:t>
            </a:r>
          </a:p>
          <a:p>
            <a:pPr lvl="2"/>
            <a:r>
              <a:rPr lang="en-US" sz="2700" dirty="0" smtClean="0">
                <a:latin typeface="+mj-lt"/>
                <a:cs typeface="Times New Roman" pitchFamily="18" charset="0"/>
              </a:rPr>
              <a:t>New state budget allocations provide approximately $200,000, depending on the CPI, for compensation increases… but the total new money into the district under the revenue cap might be $202,000.</a:t>
            </a:r>
          </a:p>
        </p:txBody>
      </p:sp>
    </p:spTree>
    <p:extLst>
      <p:ext uri="{BB962C8B-B14F-4D97-AF65-F5344CB8AC3E}">
        <p14:creationId xmlns:p14="http://schemas.microsoft.com/office/powerpoint/2010/main" val="191741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The Salary Structure Design Process</a:t>
            </a:r>
            <a:endParaRPr lang="en-US" sz="4400" b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  <a:cs typeface="Times New Roman" pitchFamily="18" charset="0"/>
              </a:rPr>
              <a:t>What do we want out of our compensation system?</a:t>
            </a:r>
          </a:p>
          <a:p>
            <a:pPr lvl="1"/>
            <a:r>
              <a:rPr lang="en-US" sz="3200" dirty="0">
                <a:latin typeface="+mj-lt"/>
                <a:cs typeface="Times New Roman" pitchFamily="18" charset="0"/>
              </a:rPr>
              <a:t>Attract and retain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excellent teachers.</a:t>
            </a:r>
            <a:endParaRPr lang="en-US" sz="3200" dirty="0">
              <a:latin typeface="+mj-lt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+mj-lt"/>
                <a:cs typeface="Times New Roman" pitchFamily="18" charset="0"/>
              </a:rPr>
              <a:t>Be fair &amp; equitable- Minimize the current salary scale differentiation.  </a:t>
            </a:r>
          </a:p>
          <a:p>
            <a:pPr marL="393192" lvl="1" indent="0">
              <a:buNone/>
            </a:pPr>
            <a:r>
              <a:rPr lang="en-US" sz="3200" dirty="0">
                <a:latin typeface="+mj-lt"/>
                <a:cs typeface="Times New Roman" pitchFamily="18" charset="0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  ($36,000 - $77,000 range)</a:t>
            </a:r>
          </a:p>
          <a:p>
            <a:pPr lvl="1"/>
            <a:r>
              <a:rPr lang="en-US" sz="3200" dirty="0" smtClean="0">
                <a:latin typeface="+mj-lt"/>
                <a:cs typeface="Times New Roman" pitchFamily="18" charset="0"/>
              </a:rPr>
              <a:t>Sustain the affordability of the model.</a:t>
            </a:r>
            <a:endParaRPr lang="en-US" sz="3200" dirty="0">
              <a:latin typeface="+mj-lt"/>
              <a:cs typeface="Times New Roman" pitchFamily="18" charset="0"/>
            </a:endParaRPr>
          </a:p>
          <a:p>
            <a:pPr lvl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6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8229600" cy="80772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The Salary Structure Design Process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smtClean="0">
                <a:latin typeface="+mj-lt"/>
              </a:rPr>
              <a:t>The Charge from the School Board:</a:t>
            </a:r>
          </a:p>
          <a:p>
            <a:pPr lvl="1"/>
            <a:r>
              <a:rPr lang="en-US" sz="2800" dirty="0">
                <a:latin typeface="+mj-lt"/>
              </a:rPr>
              <a:t>E</a:t>
            </a:r>
            <a:r>
              <a:rPr lang="en-US" sz="2800" dirty="0" smtClean="0">
                <a:latin typeface="+mj-lt"/>
              </a:rPr>
              <a:t>valuate the needs and desires for our new compensation structure, review related research, and study comparable district’s compensation offerings. </a:t>
            </a:r>
          </a:p>
          <a:p>
            <a:pPr lvl="1"/>
            <a:r>
              <a:rPr lang="en-US" sz="2800" dirty="0" smtClean="0">
                <a:latin typeface="+mj-lt"/>
              </a:rPr>
              <a:t>Consider implications of the Compensation Committee’s recommendations on the long-term financial health of the district.</a:t>
            </a:r>
          </a:p>
          <a:p>
            <a:pPr lvl="1"/>
            <a:r>
              <a:rPr lang="en-US" sz="2800" dirty="0" smtClean="0">
                <a:latin typeface="+mj-lt"/>
              </a:rPr>
              <a:t>Present a comprehensive model for use by the district including considerations of attracting and retaining quality staff, honoring existing commitments to the extent possible, cost estimates, sustainability, and funding strategies. </a:t>
            </a:r>
          </a:p>
          <a:p>
            <a:pPr lvl="1"/>
            <a:endParaRPr lang="en-US" sz="2200" dirty="0" smtClean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182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8229600" cy="807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cs typeface="Times New Roman" pitchFamily="18" charset="0"/>
              </a:rPr>
              <a:t>The Salary Structure Design Process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+mj-lt"/>
              </a:rPr>
              <a:t>Form the Compensation Committee – Two school board members, three administrative council members, &amp; four teachers    THANKS to the committee for their work!</a:t>
            </a:r>
          </a:p>
          <a:p>
            <a:r>
              <a:rPr lang="en-US" sz="2400" dirty="0" smtClean="0">
                <a:latin typeface="+mj-lt"/>
              </a:rPr>
              <a:t>Educate </a:t>
            </a:r>
            <a:r>
              <a:rPr lang="en-US" sz="2400" dirty="0">
                <a:latin typeface="+mj-lt"/>
              </a:rPr>
              <a:t>and Study:</a:t>
            </a:r>
          </a:p>
          <a:p>
            <a:pPr lvl="1"/>
            <a:r>
              <a:rPr lang="en-US" dirty="0" smtClean="0">
                <a:latin typeface="+mj-lt"/>
              </a:rPr>
              <a:t>Background education sessions held at each school.</a:t>
            </a:r>
          </a:p>
          <a:p>
            <a:pPr lvl="1"/>
            <a:r>
              <a:rPr lang="en-US" dirty="0" smtClean="0">
                <a:latin typeface="+mj-lt"/>
              </a:rPr>
              <a:t>Analyze </a:t>
            </a:r>
            <a:r>
              <a:rPr lang="en-US" dirty="0">
                <a:latin typeface="+mj-lt"/>
              </a:rPr>
              <a:t>compensation from districts with whom we compete for employees</a:t>
            </a:r>
            <a:r>
              <a:rPr lang="en-US" dirty="0" smtClean="0">
                <a:latin typeface="+mj-lt"/>
              </a:rPr>
              <a:t>.</a:t>
            </a:r>
          </a:p>
          <a:p>
            <a:pPr lvl="2"/>
            <a:r>
              <a:rPr lang="en-US" sz="2400" dirty="0" smtClean="0">
                <a:latin typeface="+mj-lt"/>
              </a:rPr>
              <a:t>Our benefits are competitive</a:t>
            </a:r>
          </a:p>
          <a:p>
            <a:pPr lvl="2"/>
            <a:r>
              <a:rPr lang="en-US" sz="2400" dirty="0" smtClean="0">
                <a:latin typeface="+mj-lt"/>
              </a:rPr>
              <a:t>Our beginning wage, in particular, is too low</a:t>
            </a:r>
            <a:endParaRPr lang="en-US" sz="2400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Study other compensation models, public and private sectors.</a:t>
            </a:r>
          </a:p>
          <a:p>
            <a:pPr lvl="1"/>
            <a:r>
              <a:rPr lang="en-US" dirty="0">
                <a:latin typeface="+mj-lt"/>
              </a:rPr>
              <a:t>Review related research studies</a:t>
            </a:r>
            <a:r>
              <a:rPr lang="en-US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310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Times New Roman" pitchFamily="18" charset="0"/>
              </a:rPr>
              <a:t>The Salary Structure Design Process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+mj-lt"/>
                <a:cs typeface="Times New Roman" pitchFamily="18" charset="0"/>
              </a:rPr>
              <a:t>Survey Instructional Employees, Administration and School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Board regarding salary, benefits, work conditions, and important factors to include in a salary structure. </a:t>
            </a: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Some factors should raise the base salary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Some factors should be one-time </a:t>
            </a:r>
            <a:r>
              <a:rPr lang="en-US" sz="2800" dirty="0">
                <a:latin typeface="+mj-lt"/>
                <a:cs typeface="Times New Roman" pitchFamily="18" charset="0"/>
              </a:rPr>
              <a:t>additional pay </a:t>
            </a:r>
          </a:p>
          <a:p>
            <a:r>
              <a:rPr lang="en-US" sz="2800" dirty="0">
                <a:latin typeface="+mj-lt"/>
                <a:cs typeface="Times New Roman" pitchFamily="18" charset="0"/>
              </a:rPr>
              <a:t>Raise the floor of the salary structure over time, without decreasing salaries.</a:t>
            </a:r>
          </a:p>
          <a:p>
            <a:pPr marL="0" indent="0">
              <a:buNone/>
            </a:pPr>
            <a:endParaRPr lang="en-US" sz="2800" dirty="0">
              <a:latin typeface="+mj-lt"/>
              <a:cs typeface="Times New Roman" pitchFamily="18" charset="0"/>
            </a:endParaRPr>
          </a:p>
          <a:p>
            <a:endParaRPr lang="en-US" sz="28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1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Times New Roman" pitchFamily="18" charset="0"/>
              </a:rPr>
              <a:t>The Salary Structure Design Process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500" dirty="0" smtClean="0">
                <a:latin typeface="+mj-lt"/>
                <a:cs typeface="Times New Roman" pitchFamily="18" charset="0"/>
              </a:rPr>
              <a:t>Develop “fixes” for those teachers earning less than $40,000 per year and those who would have earned lane movement on the old salary schedule.</a:t>
            </a:r>
          </a:p>
          <a:p>
            <a:r>
              <a:rPr lang="en-US" sz="2500" dirty="0" smtClean="0">
                <a:latin typeface="+mj-lt"/>
                <a:cs typeface="Times New Roman" pitchFamily="18" charset="0"/>
              </a:rPr>
              <a:t>Institute one-time “fixes” prior to giving raises for the 2013-14 school year. </a:t>
            </a:r>
          </a:p>
          <a:p>
            <a:pPr lvl="1"/>
            <a:r>
              <a:rPr lang="en-US" sz="2500" dirty="0" smtClean="0">
                <a:latin typeface="+mj-lt"/>
                <a:cs typeface="Times New Roman" pitchFamily="18" charset="0"/>
              </a:rPr>
              <a:t>The 27 teachers earning less than $40,000 will jump to an base salary of $40,000.</a:t>
            </a:r>
          </a:p>
          <a:p>
            <a:pPr lvl="1"/>
            <a:r>
              <a:rPr lang="en-US" sz="2500" dirty="0" smtClean="0">
                <a:latin typeface="+mj-lt"/>
                <a:cs typeface="Times New Roman" pitchFamily="18" charset="0"/>
              </a:rPr>
              <a:t>The 17 people who earned either a Masters or Doctorate will receive $2,000 added to their current salary.</a:t>
            </a:r>
          </a:p>
          <a:p>
            <a:pPr lvl="1"/>
            <a:r>
              <a:rPr lang="en-US" sz="2500" dirty="0" smtClean="0">
                <a:latin typeface="+mj-lt"/>
                <a:cs typeface="Times New Roman" pitchFamily="18" charset="0"/>
              </a:rPr>
              <a:t>The 18 people who earned enough credits for a lane movement will receive $500 added to their current salary.</a:t>
            </a:r>
          </a:p>
          <a:p>
            <a:pPr lvl="1"/>
            <a:endParaRPr lang="en-US" sz="2000" dirty="0"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3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Times New Roman" pitchFamily="18" charset="0"/>
              </a:rPr>
              <a:t>The Salary Structure Design Process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500" dirty="0" smtClean="0">
                <a:latin typeface="+mj-lt"/>
                <a:cs typeface="Times New Roman" pitchFamily="18" charset="0"/>
              </a:rPr>
              <a:t>Develop structures for funding sustainability – Whether we have $100,000 or $500,000 to spend on raises, our salary model should not change. </a:t>
            </a:r>
            <a:endParaRPr lang="en-US" sz="2500" dirty="0">
              <a:latin typeface="+mj-lt"/>
              <a:cs typeface="Times New Roman" pitchFamily="18" charset="0"/>
            </a:endParaRPr>
          </a:p>
          <a:p>
            <a:r>
              <a:rPr lang="en-US" sz="2500" dirty="0" smtClean="0">
                <a:latin typeface="+mj-lt"/>
                <a:cs typeface="Times New Roman" pitchFamily="18" charset="0"/>
              </a:rPr>
              <a:t>Without locking into specific dollar allocations, provide teachers an understandable view of their career path.</a:t>
            </a:r>
          </a:p>
          <a:p>
            <a:r>
              <a:rPr lang="en-US" sz="2500" dirty="0" smtClean="0">
                <a:latin typeface="+mj-lt"/>
                <a:cs typeface="Times New Roman" pitchFamily="18" charset="0"/>
              </a:rPr>
              <a:t>Ongoing communications during the process with teachers, the administration, and the School Board. </a:t>
            </a:r>
          </a:p>
          <a:p>
            <a:r>
              <a:rPr lang="en-US" sz="2500" dirty="0" smtClean="0">
                <a:latin typeface="+mj-lt"/>
                <a:cs typeface="Times New Roman" pitchFamily="18" charset="0"/>
              </a:rPr>
              <a:t>Bring the proposed model to the School Board for approval in spring before 2013-2014 retroactive raises are allocated.</a:t>
            </a:r>
          </a:p>
          <a:p>
            <a:r>
              <a:rPr lang="en-US" sz="2500" dirty="0" smtClean="0">
                <a:latin typeface="+mj-lt"/>
                <a:cs typeface="Times New Roman" pitchFamily="18" charset="0"/>
              </a:rPr>
              <a:t>Although we can’t finalize 2014 – 2015 salaries until after the state funds are allocated by October, we believe we can share an adequate estimate for salaries next school year. </a:t>
            </a:r>
          </a:p>
          <a:p>
            <a:endParaRPr lang="en-US" sz="25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7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+mj-lt"/>
                <a:cs typeface="Times New Roman" pitchFamily="18" charset="0"/>
              </a:rPr>
              <a:t>Eliminate the old salary schedule with set dollar amounts.</a:t>
            </a:r>
          </a:p>
          <a:p>
            <a:r>
              <a:rPr lang="en-US" sz="3200" dirty="0" smtClean="0">
                <a:latin typeface="+mj-lt"/>
                <a:cs typeface="Times New Roman" pitchFamily="18" charset="0"/>
              </a:rPr>
              <a:t>Each teacher’s current salary constitutes his/her base</a:t>
            </a:r>
            <a:r>
              <a:rPr lang="en-US" sz="3200" dirty="0">
                <a:latin typeface="+mj-lt"/>
                <a:cs typeface="Times New Roman" pitchFamily="18" charset="0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salary. </a:t>
            </a:r>
          </a:p>
          <a:p>
            <a:r>
              <a:rPr lang="en-US" sz="3200" dirty="0" smtClean="0">
                <a:latin typeface="+mj-lt"/>
                <a:cs typeface="Times New Roman" pitchFamily="18" charset="0"/>
              </a:rPr>
              <a:t>No teacher’s base salary will decrease.</a:t>
            </a:r>
          </a:p>
          <a:p>
            <a:r>
              <a:rPr lang="en-US" sz="3200" dirty="0">
                <a:latin typeface="+mj-lt"/>
                <a:cs typeface="Times New Roman" pitchFamily="18" charset="0"/>
              </a:rPr>
              <a:t>Teachers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being non-renewed </a:t>
            </a:r>
            <a:r>
              <a:rPr lang="en-US" sz="3200" dirty="0">
                <a:latin typeface="+mj-lt"/>
                <a:cs typeface="Times New Roman" pitchFamily="18" charset="0"/>
              </a:rPr>
              <a:t>or on a Plan of Improvement will not receive a raise</a:t>
            </a:r>
            <a:r>
              <a:rPr lang="en-US" sz="3200" dirty="0" smtClean="0">
                <a:latin typeface="+mj-lt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+mj-lt"/>
                <a:cs typeface="Times New Roman" pitchFamily="18" charset="0"/>
              </a:rPr>
              <a:t>Pay increases are based on most of the factors considered in the Compensation Study Survey.</a:t>
            </a:r>
          </a:p>
          <a:p>
            <a:endParaRPr lang="en-US" sz="32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6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+mj-lt"/>
                <a:cs typeface="Times New Roman" pitchFamily="18" charset="0"/>
              </a:rPr>
              <a:t>New teachers continue to be hired with a base salary determined by administration using the current criteria noted in the Instructional Employee Handbook:  “… takes into consideration area of certification, years of experience, education and professional development, professional contributions to the school community and/or field of education, and specific job assignment.”</a:t>
            </a: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533400" y="381001"/>
            <a:ext cx="82296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Whitefish Bay </a:t>
            </a:r>
          </a:p>
          <a:p>
            <a:pPr algn="ctr" eaLnBrk="0" hangingPunct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Instructional Employees </a:t>
            </a:r>
          </a:p>
          <a:p>
            <a:pPr algn="ctr" eaLnBrk="0" hangingPunct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Compensation Model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304800" y="2743200"/>
            <a:ext cx="8229600" cy="383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sz="32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3200" b="1" dirty="0" smtClean="0">
                <a:latin typeface="+mj-lt"/>
                <a:cs typeface="Times New Roman" pitchFamily="18" charset="0"/>
              </a:rPr>
              <a:t>Three sections of this presentation:</a:t>
            </a:r>
          </a:p>
          <a:p>
            <a:pPr>
              <a:lnSpc>
                <a:spcPct val="80000"/>
              </a:lnSpc>
            </a:pPr>
            <a:endParaRPr lang="en-US" sz="1600" b="1" dirty="0" smtClean="0">
              <a:latin typeface="+mj-lt"/>
              <a:cs typeface="Times New Roman" pitchFamily="18" charset="0"/>
            </a:endParaRP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sz="3200" dirty="0" smtClean="0">
                <a:latin typeface="+mj-lt"/>
                <a:cs typeface="Times New Roman" pitchFamily="18" charset="0"/>
              </a:rPr>
              <a:t>Why does teacher compensation have to change?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endParaRPr lang="en-US" sz="3200" dirty="0" smtClean="0">
              <a:latin typeface="+mj-lt"/>
              <a:cs typeface="Times New Roman" pitchFamily="18" charset="0"/>
            </a:endParaRP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sz="3200" dirty="0" smtClean="0">
                <a:latin typeface="+mj-lt"/>
                <a:cs typeface="Times New Roman" pitchFamily="18" charset="0"/>
              </a:rPr>
              <a:t>What was involved in the design process of our salary model?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endParaRPr lang="en-US" sz="3200" dirty="0" smtClean="0">
              <a:latin typeface="+mj-lt"/>
              <a:cs typeface="Times New Roman" pitchFamily="18" charset="0"/>
            </a:endParaRP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sz="3200" dirty="0" smtClean="0">
                <a:latin typeface="+mj-lt"/>
                <a:cs typeface="Times New Roman" pitchFamily="18" charset="0"/>
              </a:rPr>
              <a:t>An explanation of the new salary model. </a:t>
            </a:r>
            <a:endParaRPr lang="en-US" sz="32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6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  <a:cs typeface="Times New Roman" pitchFamily="18" charset="0"/>
              </a:rPr>
              <a:t>New pay structure for “raises for all” provides for: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Pay range from $40,000 - $81,000.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If currently below $40,000, the new base salary is $40,000.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Except if on a Plan of Improvement or being non-renewed, everyone receives a raise unless your base wage is already $81,000.</a:t>
            </a:r>
          </a:p>
          <a:p>
            <a:pPr lvl="1"/>
            <a:r>
              <a:rPr lang="en-US" dirty="0">
                <a:latin typeface="+mj-lt"/>
                <a:cs typeface="Times New Roman" pitchFamily="18" charset="0"/>
              </a:rPr>
              <a:t>2013-2014 funding available for raises matches CPI of </a:t>
            </a:r>
            <a:r>
              <a:rPr lang="en-US" dirty="0" smtClean="0">
                <a:latin typeface="+mj-lt"/>
                <a:cs typeface="Times New Roman" pitchFamily="18" charset="0"/>
              </a:rPr>
              <a:t>2.07%, plus </a:t>
            </a:r>
            <a:r>
              <a:rPr lang="en-US" dirty="0">
                <a:latin typeface="+mj-lt"/>
                <a:cs typeface="Times New Roman" pitchFamily="18" charset="0"/>
              </a:rPr>
              <a:t>additional funding from </a:t>
            </a:r>
            <a:r>
              <a:rPr lang="en-US" dirty="0" smtClean="0">
                <a:latin typeface="+mj-lt"/>
                <a:cs typeface="Times New Roman" pitchFamily="18" charset="0"/>
              </a:rPr>
              <a:t>existing budget for </a:t>
            </a:r>
            <a:r>
              <a:rPr lang="en-US" dirty="0">
                <a:latin typeface="+mj-lt"/>
                <a:cs typeface="Times New Roman" pitchFamily="18" charset="0"/>
              </a:rPr>
              <a:t>the “fixes” ($40,000 base </a:t>
            </a:r>
            <a:r>
              <a:rPr lang="en-US" dirty="0" smtClean="0">
                <a:latin typeface="+mj-lt"/>
                <a:cs typeface="Times New Roman" pitchFamily="18" charset="0"/>
              </a:rPr>
              <a:t>and recognition of lane </a:t>
            </a:r>
            <a:r>
              <a:rPr lang="en-US" dirty="0">
                <a:latin typeface="+mj-lt"/>
                <a:cs typeface="Times New Roman" pitchFamily="18" charset="0"/>
              </a:rPr>
              <a:t>movement</a:t>
            </a:r>
            <a:r>
              <a:rPr lang="en-US" dirty="0" smtClean="0">
                <a:latin typeface="+mj-lt"/>
                <a:cs typeface="Times New Roman" pitchFamily="18" charset="0"/>
              </a:rPr>
              <a:t>).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Raises are allocated on a sliding scale with more money being pushed to the lower-paid teachers and less money going to the higher-paid teachers.  (About a 4:1 ratio)</a:t>
            </a:r>
          </a:p>
          <a:p>
            <a:pPr marL="393192" lvl="1" indent="0"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7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j-lt"/>
                <a:cs typeface="Times New Roman" pitchFamily="18" charset="0"/>
              </a:rPr>
              <a:t>Factors for pay increases to be included, based on survey of teachers, administration, and school board:</a:t>
            </a:r>
          </a:p>
          <a:p>
            <a:pPr lvl="1"/>
            <a:r>
              <a:rPr lang="en-US" dirty="0">
                <a:latin typeface="+mj-lt"/>
                <a:cs typeface="Times New Roman" pitchFamily="18" charset="0"/>
              </a:rPr>
              <a:t>Some pay increase for </a:t>
            </a:r>
            <a:r>
              <a:rPr lang="en-US" dirty="0" smtClean="0">
                <a:latin typeface="+mj-lt"/>
                <a:cs typeface="Times New Roman" pitchFamily="18" charset="0"/>
              </a:rPr>
              <a:t>everyone, unless already at the top of the scale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Experience/Number of years in teaching and in district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Performance </a:t>
            </a:r>
            <a:r>
              <a:rPr lang="en-US" dirty="0">
                <a:latin typeface="+mj-lt"/>
                <a:cs typeface="Times New Roman" pitchFamily="18" charset="0"/>
              </a:rPr>
              <a:t>as rated by supervisor  </a:t>
            </a:r>
            <a:r>
              <a:rPr lang="en-US" dirty="0" smtClean="0">
                <a:latin typeface="+mj-lt"/>
                <a:cs typeface="Times New Roman" pitchFamily="18" charset="0"/>
              </a:rPr>
              <a:t>(Incorporated through no </a:t>
            </a:r>
            <a:r>
              <a:rPr lang="en-US" dirty="0">
                <a:latin typeface="+mj-lt"/>
                <a:cs typeface="Times New Roman" pitchFamily="18" charset="0"/>
              </a:rPr>
              <a:t>raise </a:t>
            </a:r>
            <a:r>
              <a:rPr lang="en-US" dirty="0" smtClean="0">
                <a:latin typeface="+mj-lt"/>
                <a:cs typeface="Times New Roman" pitchFamily="18" charset="0"/>
              </a:rPr>
              <a:t>if </a:t>
            </a:r>
            <a:r>
              <a:rPr lang="en-US" dirty="0">
                <a:latin typeface="+mj-lt"/>
                <a:cs typeface="Times New Roman" pitchFamily="18" charset="0"/>
              </a:rPr>
              <a:t>placed on a Plan of </a:t>
            </a:r>
            <a:r>
              <a:rPr lang="en-US" dirty="0" smtClean="0">
                <a:latin typeface="+mj-lt"/>
                <a:cs typeface="Times New Roman" pitchFamily="18" charset="0"/>
              </a:rPr>
              <a:t>Improvement or being non-renewed.)</a:t>
            </a:r>
            <a:endParaRPr lang="en-US" dirty="0">
              <a:latin typeface="+mj-lt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Earning </a:t>
            </a:r>
            <a:r>
              <a:rPr lang="en-US" dirty="0">
                <a:latin typeface="+mj-lt"/>
                <a:cs typeface="Times New Roman" pitchFamily="18" charset="0"/>
              </a:rPr>
              <a:t>an advanced </a:t>
            </a:r>
            <a:r>
              <a:rPr lang="en-US" dirty="0" smtClean="0">
                <a:latin typeface="+mj-lt"/>
                <a:cs typeface="Times New Roman" pitchFamily="18" charset="0"/>
              </a:rPr>
              <a:t>degree   (Masters, Doctorate)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Earning additional WI DPI certifications/licenses 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Earning National Board Certification (NBPTS.org)</a:t>
            </a:r>
          </a:p>
          <a:p>
            <a:pPr lvl="1"/>
            <a:r>
              <a:rPr lang="en-US" dirty="0">
                <a:latin typeface="+mj-lt"/>
                <a:cs typeface="Times New Roman" pitchFamily="18" charset="0"/>
              </a:rPr>
              <a:t>Teacher leadership </a:t>
            </a:r>
            <a:r>
              <a:rPr lang="en-US" dirty="0" smtClean="0">
                <a:latin typeface="+mj-lt"/>
                <a:cs typeface="Times New Roman" pitchFamily="18" charset="0"/>
              </a:rPr>
              <a:t>roles   (District </a:t>
            </a:r>
            <a:r>
              <a:rPr lang="en-US" dirty="0">
                <a:latin typeface="+mj-lt"/>
                <a:cs typeface="Times New Roman" pitchFamily="18" charset="0"/>
              </a:rPr>
              <a:t>c</a:t>
            </a:r>
            <a:r>
              <a:rPr lang="en-US" dirty="0" smtClean="0">
                <a:latin typeface="+mj-lt"/>
                <a:cs typeface="Times New Roman" pitchFamily="18" charset="0"/>
              </a:rPr>
              <a:t>ommittees, mentoring, coaching, department chairperson, etc.)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Time slips for identified professional development hours</a:t>
            </a: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9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r>
              <a:rPr lang="en-US" dirty="0" smtClean="0">
                <a:latin typeface="+mj-lt"/>
                <a:cs typeface="Times New Roman" pitchFamily="18" charset="0"/>
              </a:rPr>
              <a:t>Of the total budget available for raises, </a:t>
            </a:r>
            <a:r>
              <a:rPr lang="en-US" b="1" dirty="0" smtClean="0">
                <a:latin typeface="+mj-lt"/>
                <a:cs typeface="Times New Roman" pitchFamily="18" charset="0"/>
              </a:rPr>
              <a:t>typically 85% used for raises for all teachers.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More money to the lower paid teachers, less money to the higher paid teachers to build greater equity in the salary structure.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No pay increase for employees place on a Plan of Improvement or being non-renewed.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New salary range from $40,000 - $81,000.</a:t>
            </a:r>
          </a:p>
          <a:p>
            <a:pPr lvl="1"/>
            <a:endParaRPr lang="en-US" dirty="0" smtClean="0">
              <a:latin typeface="+mj-lt"/>
              <a:cs typeface="Times New Roman" pitchFamily="18" charset="0"/>
            </a:endParaRPr>
          </a:p>
          <a:p>
            <a:pPr lvl="1"/>
            <a:endParaRPr lang="en-US" sz="22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0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4864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  <a:cs typeface="Times New Roman" pitchFamily="18" charset="0"/>
              </a:rPr>
              <a:t>Of the total budget available for raises, </a:t>
            </a:r>
            <a:r>
              <a:rPr lang="en-US" sz="2800" b="1" dirty="0" smtClean="0">
                <a:latin typeface="+mj-lt"/>
                <a:cs typeface="Times New Roman" pitchFamily="18" charset="0"/>
              </a:rPr>
              <a:t>typically 15% used for increases to teachers’ pay for “Advanced Learning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.” </a:t>
            </a:r>
          </a:p>
          <a:p>
            <a:pPr lvl="1"/>
            <a:r>
              <a:rPr lang="en-US" sz="2800" dirty="0">
                <a:latin typeface="+mj-lt"/>
                <a:cs typeface="Times New Roman" pitchFamily="18" charset="0"/>
              </a:rPr>
              <a:t>Advanced Learning is: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                 </a:t>
            </a:r>
            <a:r>
              <a:rPr lang="en-US" sz="2800" u="sng" dirty="0" smtClean="0">
                <a:latin typeface="+mj-lt"/>
                <a:cs typeface="Times New Roman" pitchFamily="18" charset="0"/>
              </a:rPr>
              <a:t>Typically worth</a:t>
            </a:r>
            <a:endParaRPr lang="en-US" sz="2800" u="sng" dirty="0">
              <a:latin typeface="+mj-lt"/>
              <a:cs typeface="Times New Roman" pitchFamily="18" charset="0"/>
            </a:endParaRPr>
          </a:p>
          <a:p>
            <a:pPr lvl="2"/>
            <a:r>
              <a:rPr lang="en-US" sz="2800" dirty="0">
                <a:latin typeface="+mj-lt"/>
                <a:cs typeface="Times New Roman" pitchFamily="18" charset="0"/>
              </a:rPr>
              <a:t>National Board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(NBPTS)Certification = $2,000</a:t>
            </a:r>
          </a:p>
          <a:p>
            <a:pPr lvl="2"/>
            <a:r>
              <a:rPr lang="en-US" sz="2800" u="sng" dirty="0" smtClean="0">
                <a:latin typeface="+mj-lt"/>
                <a:cs typeface="Times New Roman" pitchFamily="18" charset="0"/>
              </a:rPr>
              <a:t>Preapproved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</a:p>
          <a:p>
            <a:pPr lvl="3"/>
            <a:r>
              <a:rPr lang="en-US" sz="2700" dirty="0" smtClean="0">
                <a:latin typeface="+mj-lt"/>
                <a:cs typeface="Times New Roman" pitchFamily="18" charset="0"/>
              </a:rPr>
              <a:t>Master </a:t>
            </a:r>
            <a:r>
              <a:rPr lang="en-US" sz="2700" dirty="0">
                <a:latin typeface="+mj-lt"/>
                <a:cs typeface="Times New Roman" pitchFamily="18" charset="0"/>
              </a:rPr>
              <a:t>Degree </a:t>
            </a:r>
            <a:r>
              <a:rPr lang="en-US" sz="2700" dirty="0" smtClean="0">
                <a:latin typeface="+mj-lt"/>
                <a:cs typeface="Times New Roman" pitchFamily="18" charset="0"/>
              </a:rPr>
              <a:t>=       		             $2,000</a:t>
            </a:r>
            <a:endParaRPr lang="en-US" sz="2700" dirty="0">
              <a:latin typeface="+mj-lt"/>
              <a:cs typeface="Times New Roman" pitchFamily="18" charset="0"/>
            </a:endParaRPr>
          </a:p>
          <a:p>
            <a:pPr lvl="3"/>
            <a:r>
              <a:rPr lang="en-US" sz="2700" dirty="0" smtClean="0">
                <a:latin typeface="+mj-lt"/>
                <a:cs typeface="Times New Roman" pitchFamily="18" charset="0"/>
              </a:rPr>
              <a:t>Ed Specialist/</a:t>
            </a:r>
            <a:r>
              <a:rPr lang="en-US" sz="2800" dirty="0" smtClean="0">
                <a:latin typeface="+mj-lt"/>
                <a:cs typeface="Times New Roman" pitchFamily="18" charset="0"/>
              </a:rPr>
              <a:t>Doctorate </a:t>
            </a:r>
            <a:r>
              <a:rPr lang="en-US" sz="2800" dirty="0">
                <a:latin typeface="+mj-lt"/>
                <a:cs typeface="Times New Roman" pitchFamily="18" charset="0"/>
              </a:rPr>
              <a:t>Degree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=        $2,000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lvl="3"/>
            <a:r>
              <a:rPr lang="en-US" sz="2800" dirty="0" smtClean="0">
                <a:latin typeface="+mj-lt"/>
                <a:cs typeface="Times New Roman" pitchFamily="18" charset="0"/>
              </a:rPr>
              <a:t>WI DPI </a:t>
            </a:r>
            <a:r>
              <a:rPr lang="en-US" sz="2800" dirty="0">
                <a:latin typeface="+mj-lt"/>
                <a:cs typeface="Times New Roman" pitchFamily="18" charset="0"/>
              </a:rPr>
              <a:t>certification/license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=        $</a:t>
            </a:r>
            <a:r>
              <a:rPr lang="en-US" sz="2800" dirty="0">
                <a:latin typeface="+mj-lt"/>
                <a:cs typeface="Times New Roman" pitchFamily="18" charset="0"/>
              </a:rPr>
              <a:t>300-$</a:t>
            </a:r>
            <a:r>
              <a:rPr lang="en-US" sz="2800" dirty="0" smtClean="0">
                <a:latin typeface="+mj-lt"/>
                <a:cs typeface="Times New Roman" pitchFamily="18" charset="0"/>
              </a:rPr>
              <a:t>1,200                                                 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The </a:t>
            </a:r>
            <a:r>
              <a:rPr lang="en-US" sz="2800" dirty="0">
                <a:latin typeface="+mj-lt"/>
                <a:cs typeface="Times New Roman" pitchFamily="18" charset="0"/>
              </a:rPr>
              <a:t>pay increase is added to the base pay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(not a one-time stipend)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lvl="1"/>
            <a:endParaRPr lang="en-US" dirty="0" smtClean="0">
              <a:latin typeface="+mj-lt"/>
              <a:cs typeface="Times New Roman" pitchFamily="18" charset="0"/>
            </a:endParaRPr>
          </a:p>
          <a:p>
            <a:pPr lvl="1"/>
            <a:endParaRPr lang="en-US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3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The Proposed Model 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800" b="1" dirty="0" smtClean="0">
                <a:latin typeface="+mj-lt"/>
                <a:cs typeface="Times New Roman" pitchFamily="18" charset="0"/>
              </a:rPr>
              <a:t>Non-reoccurring pay increases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are still included in our pay structure. The </a:t>
            </a:r>
            <a:r>
              <a:rPr lang="en-US" sz="2800" dirty="0">
                <a:latin typeface="+mj-lt"/>
                <a:cs typeface="Times New Roman" pitchFamily="18" charset="0"/>
              </a:rPr>
              <a:t>b</a:t>
            </a:r>
            <a:r>
              <a:rPr lang="en-US" sz="2800" dirty="0" smtClean="0">
                <a:latin typeface="+mj-lt"/>
                <a:cs typeface="Times New Roman" pitchFamily="18" charset="0"/>
              </a:rPr>
              <a:t>udget allocation is above and beyond the typical CPI-generated funds for raises.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endParaRPr lang="en-US" sz="800" dirty="0" smtClean="0">
              <a:latin typeface="+mj-lt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Time slips for leadership roles – Mentoring, district committee membership, curriculum writing, etc.</a:t>
            </a: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Mentor training/certificate stipend.</a:t>
            </a: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Additional pay for Department Chairpersons/Team Leaders.</a:t>
            </a: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Additional pay for extra-curricular supervision.</a:t>
            </a:r>
          </a:p>
          <a:p>
            <a:pPr lvl="1"/>
            <a:r>
              <a:rPr lang="en-US" sz="2800" dirty="0" smtClean="0">
                <a:latin typeface="+mj-lt"/>
                <a:cs typeface="Times New Roman" pitchFamily="18" charset="0"/>
              </a:rPr>
              <a:t>Overload assignments.</a:t>
            </a:r>
          </a:p>
          <a:p>
            <a:pPr marL="393192" lvl="1" indent="0"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6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Examples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81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     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2014        Raise     </a:t>
            </a:r>
            <a:r>
              <a:rPr lang="en-US" sz="2400" dirty="0" err="1" smtClean="0">
                <a:latin typeface="+mj-lt"/>
                <a:cs typeface="Times New Roman" pitchFamily="18" charset="0"/>
              </a:rPr>
              <a:t>Raise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for                        Add-on     Pay for</a:t>
            </a:r>
          </a:p>
          <a:p>
            <a:pPr marL="0" indent="0">
              <a:buNone/>
            </a:pPr>
            <a:r>
              <a:rPr lang="en-US" sz="2400" u="sng" dirty="0" smtClean="0">
                <a:latin typeface="+mj-lt"/>
                <a:cs typeface="Times New Roman" pitchFamily="18" charset="0"/>
              </a:rPr>
              <a:t>Base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       “</a:t>
            </a:r>
            <a:r>
              <a:rPr lang="en-US" sz="2400" u="sng" dirty="0" smtClean="0">
                <a:latin typeface="+mj-lt"/>
                <a:cs typeface="Times New Roman" pitchFamily="18" charset="0"/>
              </a:rPr>
              <a:t>Base Fix</a:t>
            </a:r>
            <a:r>
              <a:rPr lang="en-US" sz="2400" dirty="0" smtClean="0">
                <a:latin typeface="+mj-lt"/>
                <a:cs typeface="Times New Roman" pitchFamily="18" charset="0"/>
              </a:rPr>
              <a:t>”  </a:t>
            </a:r>
            <a:r>
              <a:rPr lang="en-US" sz="2400" u="sng" dirty="0" smtClean="0">
                <a:latin typeface="+mj-lt"/>
                <a:cs typeface="Times New Roman" pitchFamily="18" charset="0"/>
              </a:rPr>
              <a:t>for All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    </a:t>
            </a:r>
            <a:r>
              <a:rPr lang="en-US" sz="2400" u="sng" dirty="0" err="1" smtClean="0">
                <a:latin typeface="+mj-lt"/>
                <a:cs typeface="Times New Roman" pitchFamily="18" charset="0"/>
              </a:rPr>
              <a:t>Adv</a:t>
            </a:r>
            <a:r>
              <a:rPr lang="en-US" sz="2400" u="sng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+mj-lt"/>
                <a:cs typeface="Times New Roman" pitchFamily="18" charset="0"/>
              </a:rPr>
              <a:t>Lrng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  </a:t>
            </a:r>
            <a:r>
              <a:rPr lang="en-US" sz="2400" b="1" u="sng" dirty="0" smtClean="0">
                <a:latin typeface="+mj-lt"/>
                <a:cs typeface="Times New Roman" pitchFamily="18" charset="0"/>
              </a:rPr>
              <a:t>New Base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  </a:t>
            </a:r>
            <a:r>
              <a:rPr lang="en-US" sz="2400" u="sng" dirty="0" smtClean="0">
                <a:latin typeface="+mj-lt"/>
                <a:cs typeface="Times New Roman" pitchFamily="18" charset="0"/>
              </a:rPr>
              <a:t>Pay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           </a:t>
            </a:r>
            <a:r>
              <a:rPr lang="en-US" sz="2400" u="sng" dirty="0" smtClean="0">
                <a:latin typeface="+mj-lt"/>
                <a:cs typeface="Times New Roman" pitchFamily="18" charset="0"/>
              </a:rPr>
              <a:t>the year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$36,977  $3,023      $0                     </a:t>
            </a:r>
            <a:r>
              <a:rPr lang="en-US" sz="2800" b="1" dirty="0" smtClean="0">
                <a:latin typeface="+mj-lt"/>
                <a:cs typeface="Times New Roman" pitchFamily="18" charset="0"/>
              </a:rPr>
              <a:t>$40,000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$120     $40,120 </a:t>
            </a:r>
          </a:p>
          <a:p>
            <a:pPr marL="0" indent="0">
              <a:buNone/>
            </a:pPr>
            <a:endParaRPr lang="en-US" sz="800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$39,963     $37    $1,590   	   </a:t>
            </a:r>
            <a:r>
              <a:rPr lang="en-US" sz="2800" b="1" dirty="0" smtClean="0">
                <a:latin typeface="+mj-lt"/>
                <a:cs typeface="Times New Roman" pitchFamily="18" charset="0"/>
              </a:rPr>
              <a:t>$41,599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$324     $41,923</a:t>
            </a:r>
          </a:p>
          <a:p>
            <a:pPr marL="0" indent="0">
              <a:buNone/>
            </a:pPr>
            <a:endParaRPr lang="en-US" sz="800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$47,708 	        $1,447  $2,000   </a:t>
            </a:r>
            <a:r>
              <a:rPr lang="en-US" sz="2800" b="1" dirty="0" smtClean="0">
                <a:latin typeface="+mj-lt"/>
                <a:cs typeface="Times New Roman" pitchFamily="18" charset="0"/>
              </a:rPr>
              <a:t>$51,155              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$51,155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endParaRPr lang="en-US" sz="800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$</a:t>
            </a:r>
            <a:r>
              <a:rPr lang="en-US" sz="2800" smtClean="0">
                <a:latin typeface="+mj-lt"/>
                <a:cs typeface="Times New Roman" pitchFamily="18" charset="0"/>
              </a:rPr>
              <a:t>64,212    $500   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$921  		    </a:t>
            </a:r>
            <a:r>
              <a:rPr lang="en-US" sz="2800" b="1" smtClean="0">
                <a:latin typeface="+mj-lt"/>
                <a:cs typeface="Times New Roman" pitchFamily="18" charset="0"/>
              </a:rPr>
              <a:t>$65,633  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$60     </a:t>
            </a:r>
            <a:r>
              <a:rPr lang="en-US" sz="2800" smtClean="0">
                <a:latin typeface="+mj-lt"/>
                <a:cs typeface="Times New Roman" pitchFamily="18" charset="0"/>
              </a:rPr>
              <a:t>$65,693</a:t>
            </a:r>
            <a:endParaRPr lang="en-US" sz="2800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endParaRPr lang="en-US" sz="800" dirty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Times New Roman" pitchFamily="18" charset="0"/>
              </a:rPr>
              <a:t>$77,155     	           $512 		    </a:t>
            </a:r>
            <a:r>
              <a:rPr lang="en-US" sz="2800" b="1" dirty="0" smtClean="0">
                <a:latin typeface="+mj-lt"/>
                <a:cs typeface="Times New Roman" pitchFamily="18" charset="0"/>
              </a:rPr>
              <a:t>$77,667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$3,480   $81,247</a:t>
            </a: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+mj-lt"/>
                <a:cs typeface="Times New Roman" pitchFamily="18" charset="0"/>
              </a:rPr>
              <a:t>*Add-on, non-reoccurring pay might include mentoring, pay for committee work, coaching, etc.</a:t>
            </a:r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1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Future Considerations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  <a:cs typeface="Times New Roman" pitchFamily="18" charset="0"/>
              </a:rPr>
              <a:t>Periodic review of internal and external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comparables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for equity.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Annually, the School Board will determine if allocating more or less funding than each year’s CPI is warranted.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Any increase of more than CPI increase to the </a:t>
            </a:r>
            <a:r>
              <a:rPr lang="en-US" sz="2800" u="sng" smtClean="0">
                <a:latin typeface="+mj-lt"/>
                <a:cs typeface="Times New Roman" pitchFamily="18" charset="0"/>
              </a:rPr>
              <a:t>base gross wages</a:t>
            </a:r>
            <a:r>
              <a:rPr lang="en-US" sz="280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would require a positive referendum vote. 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Refinement of the model for relevant factors for raises and the associated funding allocations. </a:t>
            </a:r>
          </a:p>
          <a:p>
            <a:pPr marL="0" indent="0">
              <a:buNone/>
            </a:pPr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400" dirty="0" smtClean="0">
              <a:latin typeface="+mj-lt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Thank you for your </a:t>
            </a:r>
          </a:p>
          <a:p>
            <a:pPr marL="0" indent="0" algn="ctr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time and attention.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endParaRPr lang="en-US" sz="6000" dirty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2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What is Compensation?</a:t>
            </a:r>
            <a:endParaRPr lang="en-US" sz="3600" b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+mj-lt"/>
                <a:cs typeface="Times New Roman" pitchFamily="18" charset="0"/>
              </a:rPr>
              <a:t>Salary is an element of the compensation system. Other elements include: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Health Insurance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Dental Insurance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Wisconsin Retirement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Post-employment benefits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Long-term disability</a:t>
            </a:r>
          </a:p>
          <a:p>
            <a:pPr lvl="1"/>
            <a:r>
              <a:rPr lang="en-US" sz="2000" dirty="0" smtClean="0">
                <a:latin typeface="+mj-lt"/>
                <a:cs typeface="Times New Roman" pitchFamily="18" charset="0"/>
              </a:rPr>
              <a:t>Pay for add-on work (overloads, committees, mentoring, coaching, etc.)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For most instructional employees, salary will account for 50-70% of total compensation package.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Example: for a teacher with a salary of $50,000, the salary accounts for roughly 70% of the total compensation.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9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How was salary determined?</a:t>
            </a:r>
            <a:endParaRPr lang="en-US" sz="3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</a:rPr>
              <a:t>Since 1970’s until 2011, salaries for instructional staff were formally bargained per state law.</a:t>
            </a:r>
          </a:p>
          <a:p>
            <a:r>
              <a:rPr lang="en-US" sz="2800" dirty="0" smtClean="0">
                <a:latin typeface="+mj-lt"/>
              </a:rPr>
              <a:t>Under the former state law, increases to teacher compensation needed to reach the Qualified Economic Offer (QEO) which was set at 3.8%.</a:t>
            </a:r>
          </a:p>
          <a:p>
            <a:r>
              <a:rPr lang="en-US" sz="2800" dirty="0" smtClean="0">
                <a:latin typeface="+mj-lt"/>
              </a:rPr>
              <a:t>The QEO did not include advancement on the educational lanes.</a:t>
            </a:r>
          </a:p>
          <a:p>
            <a:r>
              <a:rPr lang="en-US" sz="2800" dirty="0" smtClean="0">
                <a:latin typeface="+mj-lt"/>
              </a:rPr>
              <a:t>So, aggregate teacher compensation often rose higher than 3.8% annually when lanes and steps were considered, as well as benefit cost increases.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261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State Budget Changes</a:t>
            </a:r>
            <a:endParaRPr lang="en-US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-76200" y="1524000"/>
            <a:ext cx="9144000" cy="5334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700" dirty="0" smtClean="0">
                <a:latin typeface="+mj-lt"/>
                <a:cs typeface="Times New Roman" pitchFamily="18" charset="0"/>
              </a:rPr>
              <a:t>To help Wisconsin’s significant budget deficit, fewer tax dollars have been allocated to public education.</a:t>
            </a:r>
          </a:p>
          <a:p>
            <a:pPr marL="0" indent="0" eaLnBrk="1" hangingPunct="1">
              <a:buNone/>
            </a:pPr>
            <a:endParaRPr lang="en-US" sz="800" dirty="0" smtClean="0">
              <a:latin typeface="+mj-lt"/>
              <a:cs typeface="Times New Roman" pitchFamily="18" charset="0"/>
            </a:endParaRPr>
          </a:p>
          <a:p>
            <a:pPr lvl="1"/>
            <a:r>
              <a:rPr lang="en-US" sz="2500" dirty="0">
                <a:latin typeface="+mj-lt"/>
                <a:cs typeface="Times New Roman" pitchFamily="18" charset="0"/>
              </a:rPr>
              <a:t>In 2008, Bay received $275 increase per resident student.</a:t>
            </a:r>
          </a:p>
          <a:p>
            <a:pPr lvl="1"/>
            <a:r>
              <a:rPr lang="en-US" sz="2700" dirty="0">
                <a:latin typeface="+mj-lt"/>
                <a:cs typeface="Times New Roman" pitchFamily="18" charset="0"/>
              </a:rPr>
              <a:t>In 2013, </a:t>
            </a:r>
            <a:r>
              <a:rPr lang="en-US" sz="2700">
                <a:latin typeface="+mj-lt"/>
                <a:cs typeface="Times New Roman" pitchFamily="18" charset="0"/>
              </a:rPr>
              <a:t>Bay </a:t>
            </a:r>
            <a:r>
              <a:rPr lang="en-US" sz="2700" smtClean="0">
                <a:latin typeface="+mj-lt"/>
                <a:cs typeface="Times New Roman" pitchFamily="18" charset="0"/>
              </a:rPr>
              <a:t>received $</a:t>
            </a:r>
            <a:r>
              <a:rPr lang="en-US" sz="2700" dirty="0">
                <a:latin typeface="+mj-lt"/>
                <a:cs typeface="Times New Roman" pitchFamily="18" charset="0"/>
              </a:rPr>
              <a:t>75 increase per resident student.</a:t>
            </a:r>
          </a:p>
          <a:p>
            <a:pPr lvl="1"/>
            <a:r>
              <a:rPr lang="en-US" sz="2700" b="1" dirty="0">
                <a:latin typeface="+mj-lt"/>
                <a:cs typeface="Times New Roman" pitchFamily="18" charset="0"/>
              </a:rPr>
              <a:t>$743,000  vs  $202,000 in new money is meant to account for </a:t>
            </a:r>
            <a:r>
              <a:rPr lang="en-US" sz="2700" b="1" u="sng" dirty="0">
                <a:latin typeface="+mj-lt"/>
                <a:cs typeface="Times New Roman" pitchFamily="18" charset="0"/>
              </a:rPr>
              <a:t>price</a:t>
            </a:r>
            <a:r>
              <a:rPr lang="en-US" sz="2700" b="1" dirty="0">
                <a:latin typeface="+mj-lt"/>
                <a:cs typeface="Times New Roman" pitchFamily="18" charset="0"/>
              </a:rPr>
              <a:t> &amp; </a:t>
            </a:r>
            <a:r>
              <a:rPr lang="en-US" sz="2700" b="1" u="sng" dirty="0">
                <a:latin typeface="+mj-lt"/>
                <a:cs typeface="Times New Roman" pitchFamily="18" charset="0"/>
              </a:rPr>
              <a:t>salary</a:t>
            </a:r>
            <a:r>
              <a:rPr lang="en-US" sz="2700" b="1" dirty="0">
                <a:latin typeface="+mj-lt"/>
                <a:cs typeface="Times New Roman" pitchFamily="18" charset="0"/>
              </a:rPr>
              <a:t> </a:t>
            </a:r>
            <a:r>
              <a:rPr lang="en-US" sz="2700" b="1" u="sng" dirty="0">
                <a:latin typeface="+mj-lt"/>
                <a:cs typeface="Times New Roman" pitchFamily="18" charset="0"/>
              </a:rPr>
              <a:t>increases</a:t>
            </a:r>
            <a:r>
              <a:rPr lang="en-US" sz="2700" b="1" dirty="0">
                <a:latin typeface="+mj-lt"/>
                <a:cs typeface="Times New Roman" pitchFamily="18" charset="0"/>
              </a:rPr>
              <a:t> for the district. </a:t>
            </a:r>
          </a:p>
          <a:p>
            <a:pPr marL="0" indent="0" eaLnBrk="1" hangingPunct="1">
              <a:buNone/>
            </a:pPr>
            <a:endParaRPr lang="en-US" sz="900" b="1" dirty="0">
              <a:latin typeface="+mj-lt"/>
              <a:cs typeface="Times New Roman" pitchFamily="18" charset="0"/>
            </a:endParaRPr>
          </a:p>
          <a:p>
            <a:pPr eaLnBrk="1" hangingPunct="1"/>
            <a:r>
              <a:rPr lang="en-US" sz="2700" dirty="0" smtClean="0">
                <a:latin typeface="+mj-lt"/>
                <a:cs typeface="Times New Roman" pitchFamily="18" charset="0"/>
              </a:rPr>
              <a:t>Act 10 was implemented as “the tools” to reduce schools’ expenditures so they could better meet these revenue limits. </a:t>
            </a:r>
            <a:endParaRPr lang="en-US" sz="2700" i="1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3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Prior Compensation Changes</a:t>
            </a:r>
            <a:endParaRPr lang="en-US" sz="3600" b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  <a:cs typeface="Times New Roman" pitchFamily="18" charset="0"/>
              </a:rPr>
              <a:t>To help cope with budget retrains, changes have already occurred to employees’ compensation packages.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Per state law, all district employees must now make an annual 50% contribution to their Wisconsin Retirement System. This constitutes about a $3,000-$7,000 out-of-pocket expense that used to be paid by the School Board/District. 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Other Post Employment Benefits (OPEB) have been reduced. Teachers hired after July 1, 2011 are not eligible for post employment health insurance. Rather, they are eligible for a tax shelter annuity ($1,000 per year) to access upon retirement (age 57 and 20 years of service).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Prior Compensation Changes</a:t>
            </a:r>
            <a:endParaRPr lang="en-US" sz="3600" b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Post employment health insurance for teachers hired before July 1, 2011 has been frozen at the 2011-12 district paid rates; insurance cost increases above that rate will be paid for by the retiree.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Health insurance plans have been modified to increase the employee costs of deductible, co-insurance, and out-of-pocket co-pay costs for services and prescriptions.  </a:t>
            </a:r>
          </a:p>
          <a:p>
            <a:pPr lvl="1"/>
            <a:r>
              <a:rPr lang="en-US" dirty="0" smtClean="0">
                <a:latin typeface="+mj-lt"/>
                <a:cs typeface="Times New Roman" pitchFamily="18" charset="0"/>
              </a:rPr>
              <a:t>Since 2011, the teacher salary schedule was frozen; automatic raises for years of service and additional education were not granted. Rather, set dollar amounts were allocated for raises:  $480 to teachers making more than $54,000/year and $1,000 to teachers making less than $54,000/year.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7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2011 Wisconsin Act 10</a:t>
            </a:r>
            <a:endParaRPr lang="en-US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+mj-lt"/>
                <a:cs typeface="Times New Roman" pitchFamily="18" charset="0"/>
              </a:rPr>
              <a:t>Collective Bargaining Changes (effective June 2011)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Prohibits bargaining collectively with respect to any condition of employment except wages, which includes only total base wages and </a:t>
            </a:r>
            <a:r>
              <a:rPr lang="en-US" sz="2600" b="1" dirty="0" smtClean="0">
                <a:latin typeface="+mj-lt"/>
                <a:cs typeface="Times New Roman" pitchFamily="18" charset="0"/>
              </a:rPr>
              <a:t>excludes any other compensation, such as overtime, premium pay, merit pay, performance pay, supplemental compensation, pay schedules, and automatic pay progressions</a:t>
            </a:r>
            <a:r>
              <a:rPr lang="en-US" sz="2600" dirty="0" smtClean="0">
                <a:latin typeface="+mj-lt"/>
                <a:cs typeface="Times New Roman" pitchFamily="18" charset="0"/>
              </a:rPr>
              <a:t>. 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Limited to bargaining over a percentage of a total base wage increase no greater than the percentage change in the consumer price index (CPI).</a:t>
            </a:r>
          </a:p>
          <a:p>
            <a:pPr lvl="1"/>
            <a:r>
              <a:rPr lang="en-US" sz="2600" dirty="0" smtClean="0">
                <a:latin typeface="+mj-lt"/>
                <a:cs typeface="Times New Roman" pitchFamily="18" charset="0"/>
              </a:rPr>
              <a:t>Gives school </a:t>
            </a:r>
            <a:r>
              <a:rPr lang="en-US" sz="2600" dirty="0">
                <a:latin typeface="+mj-lt"/>
                <a:cs typeface="Times New Roman" pitchFamily="18" charset="0"/>
              </a:rPr>
              <a:t>boards the power to design new teacher compensation systems outside of bargaining.</a:t>
            </a:r>
          </a:p>
          <a:p>
            <a:pPr lvl="1"/>
            <a:endParaRPr lang="en-US" sz="2800" i="1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4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/>
                <a:cs typeface="Times New Roman" pitchFamily="18" charset="0"/>
              </a:rPr>
              <a:t>The </a:t>
            </a:r>
            <a: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  <a:t>Previous </a:t>
            </a:r>
            <a:br>
              <a:rPr lang="en-US" sz="36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Uniform </a:t>
            </a:r>
            <a:r>
              <a:rPr lang="en-US" sz="3600" b="1" dirty="0">
                <a:solidFill>
                  <a:schemeClr val="tx1"/>
                </a:solidFill>
                <a:effectLst/>
                <a:cs typeface="Times New Roman" pitchFamily="18" charset="0"/>
              </a:rPr>
              <a:t>Salary Schedule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257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  <a:cs typeface="Times New Roman" pitchFamily="18" charset="0"/>
              </a:rPr>
              <a:t>Advantages:</a:t>
            </a:r>
          </a:p>
          <a:p>
            <a:pPr lvl="1"/>
            <a:r>
              <a:rPr lang="en-US" sz="3200" dirty="0">
                <a:latin typeface="+mj-lt"/>
                <a:cs typeface="Times New Roman" pitchFamily="18" charset="0"/>
              </a:rPr>
              <a:t>Pay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increases were automatic</a:t>
            </a:r>
            <a:r>
              <a:rPr lang="en-US" sz="3200" dirty="0">
                <a:latin typeface="+mj-lt"/>
                <a:cs typeface="Times New Roman" pitchFamily="18" charset="0"/>
              </a:rPr>
              <a:t>. </a:t>
            </a:r>
            <a:endParaRPr lang="en-US" sz="3200" dirty="0" smtClean="0">
              <a:latin typeface="+mj-lt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+mj-lt"/>
                <a:cs typeface="Times New Roman" pitchFamily="18" charset="0"/>
              </a:rPr>
              <a:t>It was highly predictable for teachers.</a:t>
            </a:r>
          </a:p>
          <a:p>
            <a:pPr lvl="1"/>
            <a:r>
              <a:rPr lang="en-US" sz="3200" dirty="0" smtClean="0">
                <a:latin typeface="+mj-lt"/>
                <a:cs typeface="Times New Roman" pitchFamily="18" charset="0"/>
              </a:rPr>
              <a:t>At the time, it was affordable.</a:t>
            </a:r>
            <a:endParaRPr lang="en-US" sz="32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5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2139</TotalTime>
  <Words>2168</Words>
  <Application>Microsoft Office PowerPoint</Application>
  <PresentationFormat>On-screen Show (4:3)</PresentationFormat>
  <Paragraphs>427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What is Compensation?</vt:lpstr>
      <vt:lpstr>How was salary determined?</vt:lpstr>
      <vt:lpstr>State Budget Changes</vt:lpstr>
      <vt:lpstr>Prior Compensation Changes</vt:lpstr>
      <vt:lpstr>Prior Compensation Changes</vt:lpstr>
      <vt:lpstr>2011 Wisconsin Act 10</vt:lpstr>
      <vt:lpstr>The Previous  Uniform Salary Schedule</vt:lpstr>
      <vt:lpstr>Sample Uniform Salary Schedule</vt:lpstr>
      <vt:lpstr>The Previous  Uniform Salary Schedule</vt:lpstr>
      <vt:lpstr>The Salary Structure Design Process</vt:lpstr>
      <vt:lpstr>The Salary Structure Design Process</vt:lpstr>
      <vt:lpstr>The Salary Structure Design Process</vt:lpstr>
      <vt:lpstr>The Salary Structure Design Process</vt:lpstr>
      <vt:lpstr>The Salary Structure Design Process</vt:lpstr>
      <vt:lpstr>The Salary Structure Design Process</vt:lpstr>
      <vt:lpstr>The Proposed Model </vt:lpstr>
      <vt:lpstr>The Proposed Model </vt:lpstr>
      <vt:lpstr>The Proposed Model </vt:lpstr>
      <vt:lpstr>The Proposed Model </vt:lpstr>
      <vt:lpstr>The Proposed Model </vt:lpstr>
      <vt:lpstr>The Proposed Model </vt:lpstr>
      <vt:lpstr>The Proposed Model </vt:lpstr>
      <vt:lpstr>Examples</vt:lpstr>
      <vt:lpstr>Future Considerations</vt:lpstr>
      <vt:lpstr>PowerPoint Presentation</vt:lpstr>
    </vt:vector>
  </TitlesOfParts>
  <Company>Wisconsin Association of School Boards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Forbes</dc:creator>
  <cp:lastModifiedBy>Whitefish Bay Schools</cp:lastModifiedBy>
  <cp:revision>145</cp:revision>
  <cp:lastPrinted>2014-03-10T19:27:18Z</cp:lastPrinted>
  <dcterms:created xsi:type="dcterms:W3CDTF">2013-07-26T15:19:53Z</dcterms:created>
  <dcterms:modified xsi:type="dcterms:W3CDTF">2014-03-27T13:49:19Z</dcterms:modified>
</cp:coreProperties>
</file>